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sldIdLst>
    <p:sldId id="256" r:id="rId5"/>
    <p:sldId id="257" r:id="rId6"/>
    <p:sldId id="258" r:id="rId7"/>
    <p:sldId id="259" r:id="rId8"/>
    <p:sldId id="260" r:id="rId9"/>
    <p:sldId id="261"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21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9/18/2024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9/18/2024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9/18/2024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9/18/2024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9/18/2024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9/18/2024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9/18/2024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9/18/2024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9/18/2024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01486-A108-554B-4904-4B2DE4C31B56}"/>
              </a:ext>
            </a:extLst>
          </p:cNvPr>
          <p:cNvSpPr>
            <a:spLocks noGrp="1"/>
          </p:cNvSpPr>
          <p:nvPr>
            <p:ph type="ctrTitle"/>
          </p:nvPr>
        </p:nvSpPr>
        <p:spPr/>
        <p:txBody>
          <a:bodyPr/>
          <a:lstStyle/>
          <a:p>
            <a:r>
              <a:rPr lang="en-US" dirty="0"/>
              <a:t>Ted talks views prediction</a:t>
            </a:r>
            <a:endParaRPr lang="en-IN" dirty="0"/>
          </a:p>
        </p:txBody>
      </p:sp>
      <p:sp>
        <p:nvSpPr>
          <p:cNvPr id="3" name="Subtitle 2">
            <a:extLst>
              <a:ext uri="{FF2B5EF4-FFF2-40B4-BE49-F238E27FC236}">
                <a16:creationId xmlns:a16="http://schemas.microsoft.com/office/drawing/2014/main" id="{321BD9EE-14F5-FB99-4750-742352146788}"/>
              </a:ext>
            </a:extLst>
          </p:cNvPr>
          <p:cNvSpPr>
            <a:spLocks noGrp="1"/>
          </p:cNvSpPr>
          <p:nvPr>
            <p:ph type="subTitle" idx="1"/>
          </p:nvPr>
        </p:nvSpPr>
        <p:spPr>
          <a:xfrm>
            <a:off x="1539364" y="4300408"/>
            <a:ext cx="2305049" cy="1086237"/>
          </a:xfrm>
        </p:spPr>
        <p:txBody>
          <a:bodyPr>
            <a:normAutofit fontScale="92500" lnSpcReduction="10000"/>
          </a:bodyPr>
          <a:lstStyle/>
          <a:p>
            <a:pPr algn="l"/>
            <a:r>
              <a:rPr lang="en-US" dirty="0"/>
              <a:t>B. Pravallika</a:t>
            </a:r>
          </a:p>
          <a:p>
            <a:pPr algn="l"/>
            <a:r>
              <a:rPr lang="en-US" dirty="0"/>
              <a:t>221FA14017</a:t>
            </a:r>
          </a:p>
          <a:p>
            <a:pPr algn="l"/>
            <a:r>
              <a:rPr lang="en-US" dirty="0"/>
              <a:t>BI- A</a:t>
            </a:r>
            <a:endParaRPr lang="en-IN" dirty="0"/>
          </a:p>
        </p:txBody>
      </p:sp>
    </p:spTree>
    <p:extLst>
      <p:ext uri="{BB962C8B-B14F-4D97-AF65-F5344CB8AC3E}">
        <p14:creationId xmlns:p14="http://schemas.microsoft.com/office/powerpoint/2010/main" val="2143790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C7411-F663-82EC-DB0E-F71E08906902}"/>
              </a:ext>
            </a:extLst>
          </p:cNvPr>
          <p:cNvSpPr>
            <a:spLocks noGrp="1"/>
          </p:cNvSpPr>
          <p:nvPr>
            <p:ph type="title"/>
          </p:nvPr>
        </p:nvSpPr>
        <p:spPr>
          <a:xfrm>
            <a:off x="1062891" y="531812"/>
            <a:ext cx="4955207" cy="921936"/>
          </a:xfrm>
        </p:spPr>
        <p:txBody>
          <a:bodyPr>
            <a:normAutofit/>
          </a:bodyPr>
          <a:lstStyle/>
          <a:p>
            <a:r>
              <a:rPr lang="en-US" dirty="0"/>
              <a:t>Linear Regression</a:t>
            </a:r>
            <a:endParaRPr lang="en-IN" dirty="0"/>
          </a:p>
        </p:txBody>
      </p:sp>
      <p:sp>
        <p:nvSpPr>
          <p:cNvPr id="11" name="Rectangle 10">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21AEF602-E042-89FB-96A3-6BAECB55FA4C}"/>
              </a:ext>
            </a:extLst>
          </p:cNvPr>
          <p:cNvSpPr>
            <a:spLocks noGrp="1"/>
          </p:cNvSpPr>
          <p:nvPr>
            <p:ph idx="1"/>
          </p:nvPr>
        </p:nvSpPr>
        <p:spPr>
          <a:xfrm>
            <a:off x="923078" y="1853921"/>
            <a:ext cx="6492605" cy="4114800"/>
          </a:xfrm>
        </p:spPr>
        <p:txBody>
          <a:bodyPr>
            <a:noAutofit/>
          </a:bodyPr>
          <a:lstStyle/>
          <a:p>
            <a:pPr>
              <a:buFont typeface="Arial" panose="020B0604020202020204" pitchFamily="34" charset="0"/>
              <a:buChar char="•"/>
            </a:pPr>
            <a:r>
              <a:rPr lang="en-US" sz="1800" b="0" i="0" dirty="0">
                <a:effectLst/>
                <a:latin typeface="Nunito" pitchFamily="2" charset="0"/>
              </a:rPr>
              <a:t>Linear Regression is a commonly used type of predictive analysis. Linear Regression is a statistical approach for modelling the relationship between a dependent variable and a given set of independent variables. It is predicted that a straight line can be used to approximate the relationship. The goal of linear regression is to identify the line that minimizes the discrepancies between the observed data points and the line’s anticipated values.</a:t>
            </a:r>
          </a:p>
          <a:p>
            <a:pPr marL="0" indent="0">
              <a:buNone/>
            </a:pPr>
            <a:endParaRPr lang="en-US" sz="1800" b="0" i="0" dirty="0">
              <a:effectLst/>
              <a:latin typeface="Nunito" pitchFamily="2" charset="0"/>
            </a:endParaRPr>
          </a:p>
          <a:p>
            <a:pPr marL="0" indent="0" fontAlgn="base">
              <a:buNone/>
            </a:pPr>
            <a:r>
              <a:rPr lang="en-US" sz="1800" b="1" i="0" dirty="0">
                <a:effectLst/>
                <a:latin typeface="Nunito" pitchFamily="2" charset="0"/>
              </a:rPr>
              <a:t>There are two types of linear regression.</a:t>
            </a:r>
          </a:p>
          <a:p>
            <a:pPr fontAlgn="base">
              <a:buFont typeface="Arial" panose="020B0604020202020204" pitchFamily="34" charset="0"/>
              <a:buChar char="•"/>
            </a:pPr>
            <a:r>
              <a:rPr lang="en-US" sz="1800" b="0" i="0" dirty="0">
                <a:effectLst/>
                <a:latin typeface="Nunito" pitchFamily="2" charset="0"/>
              </a:rPr>
              <a:t>Simple Linear Regression</a:t>
            </a:r>
          </a:p>
          <a:p>
            <a:pPr fontAlgn="base">
              <a:buFont typeface="Arial" panose="020B0604020202020204" pitchFamily="34" charset="0"/>
              <a:buChar char="•"/>
            </a:pPr>
            <a:r>
              <a:rPr lang="en-US" sz="1800" b="0" i="0" dirty="0">
                <a:effectLst/>
                <a:latin typeface="Nunito" pitchFamily="2" charset="0"/>
              </a:rPr>
              <a:t>Multiple Linear Regression</a:t>
            </a:r>
          </a:p>
          <a:p>
            <a:pPr>
              <a:buFont typeface="Arial" panose="020B0604020202020204" pitchFamily="34" charset="0"/>
              <a:buChar char="•"/>
            </a:pPr>
            <a:endParaRPr lang="en-IN" sz="1800" dirty="0"/>
          </a:p>
        </p:txBody>
      </p:sp>
      <p:pic>
        <p:nvPicPr>
          <p:cNvPr id="4" name="Picture 3">
            <a:extLst>
              <a:ext uri="{FF2B5EF4-FFF2-40B4-BE49-F238E27FC236}">
                <a16:creationId xmlns:a16="http://schemas.microsoft.com/office/drawing/2014/main" id="{B37DD913-BB58-A98A-8FEF-6C4A44666D62}"/>
              </a:ext>
            </a:extLst>
          </p:cNvPr>
          <p:cNvPicPr>
            <a:picLocks noChangeAspect="1"/>
          </p:cNvPicPr>
          <p:nvPr/>
        </p:nvPicPr>
        <p:blipFill>
          <a:blip r:embed="rId4"/>
          <a:stretch>
            <a:fillRect/>
          </a:stretch>
        </p:blipFill>
        <p:spPr>
          <a:xfrm>
            <a:off x="8398065" y="992780"/>
            <a:ext cx="3227349" cy="2918541"/>
          </a:xfrm>
          <a:prstGeom prst="rect">
            <a:avLst/>
          </a:prstGeom>
        </p:spPr>
      </p:pic>
      <p:pic>
        <p:nvPicPr>
          <p:cNvPr id="27" name="Video 26">
            <a:hlinkClick r:id="" action="ppaction://media"/>
            <a:extLst>
              <a:ext uri="{FF2B5EF4-FFF2-40B4-BE49-F238E27FC236}">
                <a16:creationId xmlns:a16="http://schemas.microsoft.com/office/drawing/2014/main" id="{245950B9-675D-E34F-508F-2DF9CE2E306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9656505" y="4659310"/>
            <a:ext cx="2057400" cy="2057400"/>
          </a:xfrm>
          <a:prstGeom prst="ellipse">
            <a:avLst/>
          </a:prstGeom>
        </p:spPr>
      </p:pic>
    </p:spTree>
    <p:extLst>
      <p:ext uri="{BB962C8B-B14F-4D97-AF65-F5344CB8AC3E}">
        <p14:creationId xmlns:p14="http://schemas.microsoft.com/office/powerpoint/2010/main" val="1026482941"/>
      </p:ext>
    </p:extLst>
  </p:cSld>
  <p:clrMapOvr>
    <a:masterClrMapping/>
  </p:clrMapOvr>
  <mc:AlternateContent xmlns:mc="http://schemas.openxmlformats.org/markup-compatibility/2006">
    <mc:Choice xmlns:p14="http://schemas.microsoft.com/office/powerpoint/2010/main" Requires="p14">
      <p:transition spd="slow" p14:dur="2000" advTm="27276"/>
    </mc:Choice>
    <mc:Fallback>
      <p:transition spd="slow" advTm="27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7"/>
                </p:tgtEl>
              </p:cMediaNode>
            </p:video>
            <p:seq concurrent="1" nextAc="seek">
              <p:cTn id="8" restart="whenNotActive" fill="hold" evtFilter="cancelBubble" nodeType="interactiveSeq">
                <p:stCondLst>
                  <p:cond evt="onClick" delay="0">
                    <p:tgtEl>
                      <p:spTgt spid="2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7"/>
                                        </p:tgtEl>
                                      </p:cBhvr>
                                    </p:cmd>
                                  </p:childTnLst>
                                </p:cTn>
                              </p:par>
                            </p:childTnLst>
                          </p:cTn>
                        </p:par>
                      </p:childTnLst>
                    </p:cTn>
                  </p:par>
                </p:childTnLst>
              </p:cTn>
              <p:nextCondLst>
                <p:cond evt="onClick" delay="0">
                  <p:tgtEl>
                    <p:spTgt spid="2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FB86B40-C7B9-D1DB-3AB7-3612BC7D8CB1}"/>
                  </a:ext>
                </a:extLst>
              </p:cNvPr>
              <p:cNvSpPr>
                <a:spLocks noGrp="1"/>
              </p:cNvSpPr>
              <p:nvPr>
                <p:ph idx="1"/>
              </p:nvPr>
            </p:nvSpPr>
            <p:spPr>
              <a:xfrm>
                <a:off x="1106129" y="589936"/>
                <a:ext cx="9601200" cy="5464277"/>
              </a:xfrm>
            </p:spPr>
            <p:txBody>
              <a:bodyPr>
                <a:noAutofit/>
              </a:bodyPr>
              <a:lstStyle/>
              <a:p>
                <a:pPr marL="0" indent="0">
                  <a:buNone/>
                </a:pPr>
                <a:r>
                  <a:rPr lang="en-US" b="1" i="0" dirty="0">
                    <a:solidFill>
                      <a:schemeClr val="tx1"/>
                    </a:solidFill>
                    <a:effectLst/>
                    <a:latin typeface="Nunito" pitchFamily="2" charset="0"/>
                  </a:rPr>
                  <a:t>Simple Linear Regression</a:t>
                </a:r>
              </a:p>
              <a:p>
                <a:pPr>
                  <a:buFont typeface="Arial" panose="020B0604020202020204" pitchFamily="34" charset="0"/>
                  <a:buChar char="•"/>
                </a:pPr>
                <a:endParaRPr lang="en-US" sz="1800" dirty="0">
                  <a:solidFill>
                    <a:schemeClr val="tx1"/>
                  </a:solidFill>
                  <a:latin typeface="Nunito" pitchFamily="2" charset="0"/>
                </a:endParaRPr>
              </a:p>
              <a:p>
                <a:pPr>
                  <a:buFont typeface="Arial" panose="020B0604020202020204" pitchFamily="34" charset="0"/>
                  <a:buChar char="•"/>
                </a:pPr>
                <a:r>
                  <a:rPr lang="en-US" sz="1800" b="0" i="0" dirty="0">
                    <a:solidFill>
                      <a:schemeClr val="tx1"/>
                    </a:solidFill>
                    <a:effectLst/>
                    <a:latin typeface="Nunito" pitchFamily="2" charset="0"/>
                  </a:rPr>
                  <a:t>Linear regression algorithm shows a linear relationship between a dependent (y) and one or more independent (y) variables. </a:t>
                </a:r>
              </a:p>
              <a:p>
                <a:pPr>
                  <a:buFont typeface="Arial" panose="020B0604020202020204" pitchFamily="34" charset="0"/>
                  <a:buChar char="•"/>
                </a:pPr>
                <a:r>
                  <a:rPr lang="en-US" sz="1800" b="0" i="0" dirty="0">
                    <a:solidFill>
                      <a:schemeClr val="tx1"/>
                    </a:solidFill>
                    <a:effectLst/>
                    <a:latin typeface="Nunito" pitchFamily="2" charset="0"/>
                  </a:rPr>
                  <a:t>It is a statistical method that is used for predictive analysis.</a:t>
                </a:r>
              </a:p>
              <a:p>
                <a:pPr marL="0" indent="0">
                  <a:buNone/>
                </a:pPr>
                <a:r>
                  <a:rPr lang="en-US" sz="1800" dirty="0">
                    <a:solidFill>
                      <a:schemeClr val="tx1"/>
                    </a:solidFill>
                    <a:latin typeface="Nunito" pitchFamily="2" charset="0"/>
                  </a:rPr>
                  <a:t>                                            y= </a:t>
                </a:r>
                <a:r>
                  <a:rPr lang="el-GR" sz="1800" dirty="0">
                    <a:solidFill>
                      <a:schemeClr val="tx1"/>
                    </a:solidFill>
                    <a:latin typeface="Times New Roman" panose="02020603050405020304" pitchFamily="18" charset="0"/>
                    <a:cs typeface="Times New Roman" panose="02020603050405020304" pitchFamily="18" charset="0"/>
                  </a:rPr>
                  <a:t>β</a:t>
                </a:r>
                <a:r>
                  <a:rPr lang="en-US" sz="1800" dirty="0">
                    <a:solidFill>
                      <a:schemeClr val="tx1"/>
                    </a:solidFill>
                    <a:latin typeface="Nunito" pitchFamily="2" charset="0"/>
                  </a:rPr>
                  <a:t>  </a:t>
                </a:r>
                <a14:m>
                  <m:oMath xmlns:m="http://schemas.openxmlformats.org/officeDocument/2006/math">
                    <m:r>
                      <a:rPr lang="en-US" sz="1800" i="1" smtClean="0">
                        <a:solidFill>
                          <a:schemeClr val="tx1"/>
                        </a:solidFill>
                        <a:latin typeface="Cambria Math" panose="02040503050406030204" pitchFamily="18" charset="0"/>
                        <a:cs typeface="Times New Roman" panose="02020603050405020304" pitchFamily="18" charset="0"/>
                      </a:rPr>
                      <m:t>⃘</m:t>
                    </m:r>
                    <m:r>
                      <a:rPr lang="en-US" sz="1800" b="0" i="1" smtClean="0">
                        <a:solidFill>
                          <a:schemeClr val="tx1"/>
                        </a:solidFill>
                        <a:latin typeface="Cambria Math" panose="02040503050406030204" pitchFamily="18" charset="0"/>
                        <a:cs typeface="Times New Roman" panose="02020603050405020304" pitchFamily="18" charset="0"/>
                      </a:rPr>
                      <m:t>+</m:t>
                    </m:r>
                    <m:r>
                      <m:rPr>
                        <m:nor/>
                      </m:rPr>
                      <a:rPr lang="el-GR" sz="1800" dirty="0">
                        <a:solidFill>
                          <a:schemeClr val="tx1"/>
                        </a:solidFill>
                        <a:latin typeface="Times New Roman" panose="02020603050405020304" pitchFamily="18" charset="0"/>
                        <a:cs typeface="Times New Roman" panose="02020603050405020304" pitchFamily="18" charset="0"/>
                      </a:rPr>
                      <m:t>β</m:t>
                    </m:r>
                    <m:r>
                      <a:rPr lang="en-US" sz="1800" i="1" smtClean="0">
                        <a:solidFill>
                          <a:schemeClr val="tx1"/>
                        </a:solidFill>
                        <a:latin typeface="Cambria Math" panose="02040503050406030204" pitchFamily="18" charset="0"/>
                        <a:cs typeface="Times New Roman" panose="02020603050405020304" pitchFamily="18" charset="0"/>
                      </a:rPr>
                      <m:t>1</m:t>
                    </m:r>
                    <m:r>
                      <m:rPr>
                        <m:sty m:val="p"/>
                      </m:rPr>
                      <a:rPr lang="en-US" sz="1800" i="1" smtClean="0">
                        <a:solidFill>
                          <a:schemeClr val="tx1"/>
                        </a:solidFill>
                        <a:latin typeface="Cambria Math" panose="02040503050406030204" pitchFamily="18" charset="0"/>
                        <a:cs typeface="Times New Roman" panose="02020603050405020304" pitchFamily="18" charset="0"/>
                      </a:rPr>
                      <m:t>X</m:t>
                    </m:r>
                    <m:r>
                      <a:rPr lang="en-US" sz="1800" b="0" i="1" smtClean="0">
                        <a:solidFill>
                          <a:schemeClr val="tx1"/>
                        </a:solidFill>
                        <a:latin typeface="Cambria Math" panose="02040503050406030204" pitchFamily="18" charset="0"/>
                        <a:cs typeface="Times New Roman" panose="02020603050405020304" pitchFamily="18" charset="0"/>
                      </a:rPr>
                      <m:t>+</m:t>
                    </m:r>
                    <m:r>
                      <a:rPr lang="en-US" sz="1800" i="1">
                        <a:solidFill>
                          <a:schemeClr val="tx1"/>
                        </a:solidFill>
                        <a:latin typeface="Cambria Math" panose="02040503050406030204" pitchFamily="18" charset="0"/>
                        <a:cs typeface="Times New Roman" panose="02020603050405020304" pitchFamily="18" charset="0"/>
                      </a:rPr>
                      <m:t>ℇ</m:t>
                    </m:r>
                  </m:oMath>
                </a14:m>
                <a:endParaRPr lang="en-US" sz="1800" b="0" i="0" dirty="0">
                  <a:solidFill>
                    <a:srgbClr val="2B2A29"/>
                  </a:solidFill>
                  <a:effectLst/>
                  <a:latin typeface="montserrat" panose="020F0502020204030204" pitchFamily="2" charset="0"/>
                </a:endParaRPr>
              </a:p>
              <a:p>
                <a:pPr marL="0" indent="0">
                  <a:buNone/>
                </a:pPr>
                <a:endParaRPr lang="en-US" b="0" i="0" dirty="0">
                  <a:solidFill>
                    <a:srgbClr val="2B2A29"/>
                  </a:solidFill>
                  <a:effectLst/>
                  <a:latin typeface="montserrat" panose="020F0502020204030204" pitchFamily="2" charset="0"/>
                </a:endParaRPr>
              </a:p>
              <a:p>
                <a:pPr marL="0" indent="0">
                  <a:buNone/>
                </a:pPr>
                <a:r>
                  <a:rPr lang="en-US" b="1" i="0" dirty="0">
                    <a:solidFill>
                      <a:srgbClr val="2B2A29"/>
                    </a:solidFill>
                    <a:effectLst/>
                    <a:latin typeface="Nunito" pitchFamily="2" charset="0"/>
                  </a:rPr>
                  <a:t>Multiple Linear Regression</a:t>
                </a:r>
              </a:p>
              <a:p>
                <a:pPr marL="0" indent="0">
                  <a:buNone/>
                </a:pPr>
                <a:endParaRPr lang="en-US" sz="1800" b="0" i="0" dirty="0">
                  <a:solidFill>
                    <a:srgbClr val="2B2A29"/>
                  </a:solidFill>
                  <a:effectLst/>
                  <a:latin typeface="Nunito" pitchFamily="2" charset="0"/>
                </a:endParaRPr>
              </a:p>
              <a:p>
                <a:pPr>
                  <a:buFont typeface="Arial" panose="020B0604020202020204" pitchFamily="34" charset="0"/>
                  <a:buChar char="•"/>
                </a:pPr>
                <a:r>
                  <a:rPr lang="en-US" sz="1800" b="0" i="0" dirty="0">
                    <a:solidFill>
                      <a:srgbClr val="2B2A29"/>
                    </a:solidFill>
                    <a:effectLst/>
                    <a:latin typeface="Nunito" pitchFamily="2" charset="0"/>
                  </a:rPr>
                  <a:t>Multiple linear regression is the extension of the simple linear regression, which is used to predict the outcome variable (y) based on multiple distinct predictor variables (x). </a:t>
                </a:r>
              </a:p>
              <a:p>
                <a:pPr marL="0" indent="0" algn="just">
                  <a:buNone/>
                </a:pPr>
                <a:r>
                  <a:rPr lang="en-US" sz="1800" dirty="0">
                    <a:solidFill>
                      <a:srgbClr val="2B2A29"/>
                    </a:solidFill>
                    <a:latin typeface="Nunito" pitchFamily="2" charset="0"/>
                  </a:rPr>
                  <a:t>                                      </a:t>
                </a:r>
                <a:r>
                  <a:rPr lang="en-US" sz="1800" b="0" i="0" dirty="0">
                    <a:solidFill>
                      <a:srgbClr val="2B2A29"/>
                    </a:solidFill>
                    <a:effectLst/>
                    <a:latin typeface="Nunito" pitchFamily="2" charset="0"/>
                  </a:rPr>
                  <a:t>y=b</a:t>
                </a:r>
                <a:r>
                  <a:rPr lang="en-US" sz="1800" b="0" i="0" baseline="-25000" dirty="0">
                    <a:solidFill>
                      <a:srgbClr val="2B2A29"/>
                    </a:solidFill>
                    <a:effectLst/>
                    <a:latin typeface="Nunito" pitchFamily="2" charset="0"/>
                  </a:rPr>
                  <a:t>0</a:t>
                </a:r>
                <a:r>
                  <a:rPr lang="en-US" sz="1800" b="0" i="0" dirty="0">
                    <a:solidFill>
                      <a:srgbClr val="2B2A29"/>
                    </a:solidFill>
                    <a:effectLst/>
                    <a:latin typeface="Nunito" pitchFamily="2" charset="0"/>
                  </a:rPr>
                  <a:t>+b</a:t>
                </a:r>
                <a:r>
                  <a:rPr lang="en-US" sz="1800" b="0" i="0" baseline="-25000" dirty="0">
                    <a:solidFill>
                      <a:srgbClr val="2B2A29"/>
                    </a:solidFill>
                    <a:effectLst/>
                    <a:latin typeface="Nunito" pitchFamily="2" charset="0"/>
                  </a:rPr>
                  <a:t>1</a:t>
                </a:r>
                <a:r>
                  <a:rPr lang="en-US" sz="1800" b="0" i="0" dirty="0">
                    <a:solidFill>
                      <a:srgbClr val="2B2A29"/>
                    </a:solidFill>
                    <a:effectLst/>
                    <a:latin typeface="Nunito" pitchFamily="2" charset="0"/>
                  </a:rPr>
                  <a:t>*x</a:t>
                </a:r>
                <a:r>
                  <a:rPr lang="en-US" sz="1800" b="0" i="0" baseline="-25000" dirty="0">
                    <a:solidFill>
                      <a:srgbClr val="2B2A29"/>
                    </a:solidFill>
                    <a:effectLst/>
                    <a:latin typeface="Nunito" pitchFamily="2" charset="0"/>
                  </a:rPr>
                  <a:t>1</a:t>
                </a:r>
                <a:r>
                  <a:rPr lang="en-US" sz="1800" b="0" i="0" dirty="0">
                    <a:solidFill>
                      <a:srgbClr val="2B2A29"/>
                    </a:solidFill>
                    <a:effectLst/>
                    <a:latin typeface="Nunito" pitchFamily="2" charset="0"/>
                  </a:rPr>
                  <a:t>+b</a:t>
                </a:r>
                <a:r>
                  <a:rPr lang="en-US" sz="1800" b="0" i="0" baseline="-25000" dirty="0">
                    <a:solidFill>
                      <a:srgbClr val="2B2A29"/>
                    </a:solidFill>
                    <a:effectLst/>
                    <a:latin typeface="Nunito" pitchFamily="2" charset="0"/>
                  </a:rPr>
                  <a:t>2</a:t>
                </a:r>
                <a:r>
                  <a:rPr lang="en-US" sz="1800" b="0" i="0" dirty="0">
                    <a:solidFill>
                      <a:srgbClr val="2B2A29"/>
                    </a:solidFill>
                    <a:effectLst/>
                    <a:latin typeface="Nunito" pitchFamily="2" charset="0"/>
                  </a:rPr>
                  <a:t>*x</a:t>
                </a:r>
                <a:r>
                  <a:rPr lang="en-US" sz="1800" b="0" i="0" baseline="-25000" dirty="0">
                    <a:solidFill>
                      <a:srgbClr val="2B2A29"/>
                    </a:solidFill>
                    <a:effectLst/>
                    <a:latin typeface="Nunito" pitchFamily="2" charset="0"/>
                  </a:rPr>
                  <a:t>2</a:t>
                </a:r>
                <a:r>
                  <a:rPr lang="en-US" sz="1800" b="0" i="0" dirty="0">
                    <a:solidFill>
                      <a:srgbClr val="2B2A29"/>
                    </a:solidFill>
                    <a:effectLst/>
                    <a:latin typeface="Nunito" pitchFamily="2" charset="0"/>
                  </a:rPr>
                  <a:t>+b</a:t>
                </a:r>
                <a:r>
                  <a:rPr lang="en-US" sz="1800" b="0" i="0" baseline="-25000" dirty="0">
                    <a:solidFill>
                      <a:srgbClr val="2B2A29"/>
                    </a:solidFill>
                    <a:effectLst/>
                    <a:latin typeface="Nunito" pitchFamily="2" charset="0"/>
                  </a:rPr>
                  <a:t>3</a:t>
                </a:r>
                <a:r>
                  <a:rPr lang="en-US" sz="1800" b="0" i="0" dirty="0">
                    <a:solidFill>
                      <a:srgbClr val="2B2A29"/>
                    </a:solidFill>
                    <a:effectLst/>
                    <a:latin typeface="Nunito" pitchFamily="2" charset="0"/>
                  </a:rPr>
                  <a:t>*x</a:t>
                </a:r>
                <a:r>
                  <a:rPr lang="en-US" sz="1800" b="0" i="0" baseline="-25000" dirty="0">
                    <a:solidFill>
                      <a:srgbClr val="2B2A29"/>
                    </a:solidFill>
                    <a:effectLst/>
                    <a:latin typeface="Nunito" pitchFamily="2" charset="0"/>
                  </a:rPr>
                  <a:t>3</a:t>
                </a:r>
                <a:endParaRPr lang="en-US" sz="1800" b="0" i="0" dirty="0">
                  <a:solidFill>
                    <a:srgbClr val="2B2A29"/>
                  </a:solidFill>
                  <a:effectLst/>
                  <a:latin typeface="Nunito" pitchFamily="2" charset="0"/>
                </a:endParaRPr>
              </a:p>
            </p:txBody>
          </p:sp>
        </mc:Choice>
        <mc:Fallback>
          <p:sp>
            <p:nvSpPr>
              <p:cNvPr id="3" name="Content Placeholder 2">
                <a:extLst>
                  <a:ext uri="{FF2B5EF4-FFF2-40B4-BE49-F238E27FC236}">
                    <a16:creationId xmlns:a16="http://schemas.microsoft.com/office/drawing/2014/main" id="{BFB86B40-C7B9-D1DB-3AB7-3612BC7D8CB1}"/>
                  </a:ext>
                </a:extLst>
              </p:cNvPr>
              <p:cNvSpPr>
                <a:spLocks noGrp="1" noRot="1" noChangeAspect="1" noMove="1" noResize="1" noEditPoints="1" noAdjustHandles="1" noChangeArrowheads="1" noChangeShapeType="1" noTextEdit="1"/>
              </p:cNvSpPr>
              <p:nvPr>
                <p:ph idx="1"/>
              </p:nvPr>
            </p:nvSpPr>
            <p:spPr>
              <a:xfrm>
                <a:off x="1106129" y="589936"/>
                <a:ext cx="9601200" cy="5464277"/>
              </a:xfrm>
              <a:blipFill>
                <a:blip r:embed="rId4"/>
                <a:stretch>
                  <a:fillRect l="-635" t="-893" r="-63"/>
                </a:stretch>
              </a:blipFill>
            </p:spPr>
            <p:txBody>
              <a:bodyPr/>
              <a:lstStyle/>
              <a:p>
                <a:r>
                  <a:rPr lang="en-IN">
                    <a:noFill/>
                  </a:rPr>
                  <a:t> </a:t>
                </a:r>
              </a:p>
            </p:txBody>
          </p:sp>
        </mc:Fallback>
      </mc:AlternateContent>
      <p:pic>
        <p:nvPicPr>
          <p:cNvPr id="15" name="Video 14">
            <a:hlinkClick r:id="" action="ppaction://media"/>
            <a:extLst>
              <a:ext uri="{FF2B5EF4-FFF2-40B4-BE49-F238E27FC236}">
                <a16:creationId xmlns:a16="http://schemas.microsoft.com/office/drawing/2014/main" id="{9DDDCDB6-5CB0-15FD-79F2-E5649CE14B6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35279934"/>
      </p:ext>
    </p:extLst>
  </p:cSld>
  <p:clrMapOvr>
    <a:masterClrMapping/>
  </p:clrMapOvr>
  <mc:AlternateContent xmlns:mc="http://schemas.openxmlformats.org/markup-compatibility/2006">
    <mc:Choice xmlns:p14="http://schemas.microsoft.com/office/powerpoint/2010/main" Requires="p14">
      <p:transition spd="slow" p14:dur="2000" advTm="43269"/>
    </mc:Choice>
    <mc:Fallback>
      <p:transition spd="slow" advTm="43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624E16E8-84BF-4D4C-A746-2537B1C159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3" name="Freeform 6">
              <a:extLst>
                <a:ext uri="{FF2B5EF4-FFF2-40B4-BE49-F238E27FC236}">
                  <a16:creationId xmlns:a16="http://schemas.microsoft.com/office/drawing/2014/main" id="{F890A3A2-97E0-41D2-BD93-30D3DFA73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IN"/>
            </a:p>
          </p:txBody>
        </p:sp>
        <p:sp>
          <p:nvSpPr>
            <p:cNvPr id="34" name="Freeform 6">
              <a:extLst>
                <a:ext uri="{FF2B5EF4-FFF2-40B4-BE49-F238E27FC236}">
                  <a16:creationId xmlns:a16="http://schemas.microsoft.com/office/drawing/2014/main" id="{718CB90A-6005-4951-84F5-70B5863EF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IN"/>
            </a:p>
          </p:txBody>
        </p:sp>
      </p:grpSp>
      <p:pic>
        <p:nvPicPr>
          <p:cNvPr id="5" name="Picture 4" descr="A screenshot of a computer&#10;&#10;Description automatically generated">
            <a:extLst>
              <a:ext uri="{FF2B5EF4-FFF2-40B4-BE49-F238E27FC236}">
                <a16:creationId xmlns:a16="http://schemas.microsoft.com/office/drawing/2014/main" id="{6D2BB33E-E0AE-5055-3AB3-4030FD2F6BC7}"/>
              </a:ext>
            </a:extLst>
          </p:cNvPr>
          <p:cNvPicPr>
            <a:picLocks noChangeAspect="1"/>
          </p:cNvPicPr>
          <p:nvPr/>
        </p:nvPicPr>
        <p:blipFill>
          <a:blip r:embed="rId4"/>
          <a:srcRect t="1839" r="-2" b="-2"/>
          <a:stretch/>
        </p:blipFill>
        <p:spPr>
          <a:xfrm>
            <a:off x="4639056" y="-3"/>
            <a:ext cx="7552944" cy="342900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BBE59E4-BF4C-B3AA-A227-960C9DE6233C}"/>
              </a:ext>
            </a:extLst>
          </p:cNvPr>
          <p:cNvPicPr>
            <a:picLocks noChangeAspect="1"/>
          </p:cNvPicPr>
          <p:nvPr/>
        </p:nvPicPr>
        <p:blipFill>
          <a:blip r:embed="rId5"/>
          <a:srcRect r="-2" b="2365"/>
          <a:stretch/>
        </p:blipFill>
        <p:spPr>
          <a:xfrm>
            <a:off x="4639056" y="3429003"/>
            <a:ext cx="7552944" cy="3428999"/>
          </a:xfrm>
          <a:prstGeom prst="rect">
            <a:avLst/>
          </a:prstGeom>
        </p:spPr>
      </p:pic>
      <p:sp>
        <p:nvSpPr>
          <p:cNvPr id="8" name="TextBox 7">
            <a:extLst>
              <a:ext uri="{FF2B5EF4-FFF2-40B4-BE49-F238E27FC236}">
                <a16:creationId xmlns:a16="http://schemas.microsoft.com/office/drawing/2014/main" id="{3653869F-6DF9-46C7-6211-40D260446107}"/>
              </a:ext>
            </a:extLst>
          </p:cNvPr>
          <p:cNvSpPr txBox="1"/>
          <p:nvPr/>
        </p:nvSpPr>
        <p:spPr>
          <a:xfrm>
            <a:off x="1474839" y="2084439"/>
            <a:ext cx="2553687" cy="1077218"/>
          </a:xfrm>
          <a:prstGeom prst="rect">
            <a:avLst/>
          </a:prstGeom>
          <a:noFill/>
        </p:spPr>
        <p:txBody>
          <a:bodyPr wrap="square" rtlCol="0">
            <a:spAutoFit/>
          </a:bodyPr>
          <a:lstStyle/>
          <a:p>
            <a:r>
              <a:rPr lang="en-US" sz="3200" b="1" dirty="0"/>
              <a:t>Data of the ted talks</a:t>
            </a:r>
            <a:endParaRPr lang="en-IN" sz="3200" b="1" dirty="0"/>
          </a:p>
        </p:txBody>
      </p:sp>
      <p:pic>
        <p:nvPicPr>
          <p:cNvPr id="19" name="Video 18">
            <a:hlinkClick r:id="" action="ppaction://media"/>
            <a:extLst>
              <a:ext uri="{FF2B5EF4-FFF2-40B4-BE49-F238E27FC236}">
                <a16:creationId xmlns:a16="http://schemas.microsoft.com/office/drawing/2014/main" id="{0F6A9EF4-491C-4B55-03C7-B3E33A373AC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722982" y="4423835"/>
            <a:ext cx="2057400" cy="2057400"/>
          </a:xfrm>
          <a:prstGeom prst="ellipse">
            <a:avLst/>
          </a:prstGeom>
        </p:spPr>
      </p:pic>
    </p:spTree>
    <p:extLst>
      <p:ext uri="{BB962C8B-B14F-4D97-AF65-F5344CB8AC3E}">
        <p14:creationId xmlns:p14="http://schemas.microsoft.com/office/powerpoint/2010/main" val="389450540"/>
      </p:ext>
    </p:extLst>
  </p:cSld>
  <p:clrMapOvr>
    <a:masterClrMapping/>
  </p:clrMapOvr>
  <mc:AlternateContent xmlns:mc="http://schemas.openxmlformats.org/markup-compatibility/2006">
    <mc:Choice xmlns:p14="http://schemas.microsoft.com/office/powerpoint/2010/main" Requires="p14">
      <p:transition spd="slow" p14:dur="2000" advTm="9583"/>
    </mc:Choice>
    <mc:Fallback>
      <p:transition spd="slow" advTm="9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485CDB45-D200-3337-CA57-D0AAEABE1154}"/>
              </a:ext>
            </a:extLst>
          </p:cNvPr>
          <p:cNvPicPr>
            <a:picLocks noChangeAspect="1"/>
          </p:cNvPicPr>
          <p:nvPr/>
        </p:nvPicPr>
        <p:blipFill>
          <a:blip r:embed="rId4"/>
          <a:stretch>
            <a:fillRect/>
          </a:stretch>
        </p:blipFill>
        <p:spPr>
          <a:xfrm>
            <a:off x="834226" y="112964"/>
            <a:ext cx="6058836" cy="3578086"/>
          </a:xfrm>
          <a:prstGeom prst="rect">
            <a:avLst/>
          </a:prstGeom>
        </p:spPr>
      </p:pic>
      <p:pic>
        <p:nvPicPr>
          <p:cNvPr id="7" name="Picture 6" descr="A screen shot of a computer screen&#10;&#10;Description automatically generated">
            <a:extLst>
              <a:ext uri="{FF2B5EF4-FFF2-40B4-BE49-F238E27FC236}">
                <a16:creationId xmlns:a16="http://schemas.microsoft.com/office/drawing/2014/main" id="{67FEA915-330A-FA37-C019-DAC223179BE5}"/>
              </a:ext>
            </a:extLst>
          </p:cNvPr>
          <p:cNvPicPr>
            <a:picLocks noChangeAspect="1"/>
          </p:cNvPicPr>
          <p:nvPr/>
        </p:nvPicPr>
        <p:blipFill>
          <a:blip r:embed="rId5"/>
          <a:stretch>
            <a:fillRect/>
          </a:stretch>
        </p:blipFill>
        <p:spPr>
          <a:xfrm>
            <a:off x="6031656" y="3691050"/>
            <a:ext cx="5991379" cy="3053986"/>
          </a:xfrm>
          <a:prstGeom prst="rect">
            <a:avLst/>
          </a:prstGeom>
        </p:spPr>
      </p:pic>
      <p:sp>
        <p:nvSpPr>
          <p:cNvPr id="8" name="TextBox 7">
            <a:extLst>
              <a:ext uri="{FF2B5EF4-FFF2-40B4-BE49-F238E27FC236}">
                <a16:creationId xmlns:a16="http://schemas.microsoft.com/office/drawing/2014/main" id="{820F34B1-3498-094D-7705-3E8ECFB5384E}"/>
              </a:ext>
            </a:extLst>
          </p:cNvPr>
          <p:cNvSpPr txBox="1"/>
          <p:nvPr/>
        </p:nvSpPr>
        <p:spPr>
          <a:xfrm>
            <a:off x="8091948" y="1179871"/>
            <a:ext cx="2851355" cy="954107"/>
          </a:xfrm>
          <a:prstGeom prst="rect">
            <a:avLst/>
          </a:prstGeom>
          <a:noFill/>
        </p:spPr>
        <p:txBody>
          <a:bodyPr wrap="square" rtlCol="0">
            <a:spAutoFit/>
          </a:bodyPr>
          <a:lstStyle/>
          <a:p>
            <a:r>
              <a:rPr lang="en-US" sz="2800" b="1" dirty="0"/>
              <a:t>Python code and the result</a:t>
            </a:r>
            <a:endParaRPr lang="en-IN" sz="2800" b="1" dirty="0"/>
          </a:p>
        </p:txBody>
      </p:sp>
      <p:pic>
        <p:nvPicPr>
          <p:cNvPr id="13" name="Video 12">
            <a:hlinkClick r:id="" action="ppaction://media"/>
            <a:extLst>
              <a:ext uri="{FF2B5EF4-FFF2-40B4-BE49-F238E27FC236}">
                <a16:creationId xmlns:a16="http://schemas.microsoft.com/office/drawing/2014/main" id="{85E1D8FC-FAEA-8329-B1FC-89BEF741207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806244" y="4413504"/>
            <a:ext cx="2057400" cy="2057400"/>
          </a:xfrm>
          <a:prstGeom prst="ellipse">
            <a:avLst/>
          </a:prstGeom>
        </p:spPr>
      </p:pic>
    </p:spTree>
    <p:extLst>
      <p:ext uri="{BB962C8B-B14F-4D97-AF65-F5344CB8AC3E}">
        <p14:creationId xmlns:p14="http://schemas.microsoft.com/office/powerpoint/2010/main" val="1094902527"/>
      </p:ext>
    </p:extLst>
  </p:cSld>
  <p:clrMapOvr>
    <a:masterClrMapping/>
  </p:clrMapOvr>
  <mc:AlternateContent xmlns:mc="http://schemas.openxmlformats.org/markup-compatibility/2006">
    <mc:Choice xmlns:p14="http://schemas.microsoft.com/office/powerpoint/2010/main" Requires="p14">
      <p:transition spd="slow" p14:dur="2000" advTm="4516"/>
    </mc:Choice>
    <mc:Fallback>
      <p:transition spd="slow" advTm="4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0D87DDBE-AC7F-BEF9-7206-D292CF9D5EBD}"/>
              </a:ext>
            </a:extLst>
          </p:cNvPr>
          <p:cNvPicPr>
            <a:picLocks noChangeAspect="1"/>
          </p:cNvPicPr>
          <p:nvPr/>
        </p:nvPicPr>
        <p:blipFill>
          <a:blip r:embed="rId2"/>
          <a:stretch>
            <a:fillRect/>
          </a:stretch>
        </p:blipFill>
        <p:spPr>
          <a:xfrm>
            <a:off x="757220" y="152217"/>
            <a:ext cx="6044817" cy="3624653"/>
          </a:xfrm>
          <a:prstGeom prst="rect">
            <a:avLst/>
          </a:prstGeom>
        </p:spPr>
      </p:pic>
      <p:pic>
        <p:nvPicPr>
          <p:cNvPr id="7" name="Picture 6" descr="A screen shot of a graph&#10;&#10;Description automatically generated">
            <a:extLst>
              <a:ext uri="{FF2B5EF4-FFF2-40B4-BE49-F238E27FC236}">
                <a16:creationId xmlns:a16="http://schemas.microsoft.com/office/drawing/2014/main" id="{B840A7FD-0697-AEA2-85FC-B259CADB6DA2}"/>
              </a:ext>
            </a:extLst>
          </p:cNvPr>
          <p:cNvPicPr>
            <a:picLocks noChangeAspect="1"/>
          </p:cNvPicPr>
          <p:nvPr/>
        </p:nvPicPr>
        <p:blipFill>
          <a:blip r:embed="rId3"/>
          <a:stretch>
            <a:fillRect/>
          </a:stretch>
        </p:blipFill>
        <p:spPr>
          <a:xfrm>
            <a:off x="6828183" y="2751908"/>
            <a:ext cx="5218044" cy="3966944"/>
          </a:xfrm>
          <a:prstGeom prst="rect">
            <a:avLst/>
          </a:prstGeom>
        </p:spPr>
      </p:pic>
      <p:sp>
        <p:nvSpPr>
          <p:cNvPr id="8" name="TextBox 7">
            <a:extLst>
              <a:ext uri="{FF2B5EF4-FFF2-40B4-BE49-F238E27FC236}">
                <a16:creationId xmlns:a16="http://schemas.microsoft.com/office/drawing/2014/main" id="{A62E52BC-5BEE-4B60-F771-40AAE2AF5971}"/>
              </a:ext>
            </a:extLst>
          </p:cNvPr>
          <p:cNvSpPr txBox="1"/>
          <p:nvPr/>
        </p:nvSpPr>
        <p:spPr>
          <a:xfrm>
            <a:off x="8169965" y="974035"/>
            <a:ext cx="2305878" cy="954107"/>
          </a:xfrm>
          <a:prstGeom prst="rect">
            <a:avLst/>
          </a:prstGeom>
          <a:noFill/>
        </p:spPr>
        <p:txBody>
          <a:bodyPr wrap="square" rtlCol="0">
            <a:spAutoFit/>
          </a:bodyPr>
          <a:lstStyle/>
          <a:p>
            <a:r>
              <a:rPr lang="en-US" sz="2800" b="1" dirty="0"/>
              <a:t>R code and the result</a:t>
            </a:r>
            <a:endParaRPr lang="en-IN" sz="2800" b="1" dirty="0"/>
          </a:p>
        </p:txBody>
      </p:sp>
    </p:spTree>
    <p:extLst>
      <p:ext uri="{BB962C8B-B14F-4D97-AF65-F5344CB8AC3E}">
        <p14:creationId xmlns:p14="http://schemas.microsoft.com/office/powerpoint/2010/main" val="3852419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8" name="Rectangle 17">
            <a:extLst>
              <a:ext uri="{FF2B5EF4-FFF2-40B4-BE49-F238E27FC236}">
                <a16:creationId xmlns:a16="http://schemas.microsoft.com/office/drawing/2014/main" id="{9F8240C3-AA7A-4675-B08A-687C8BF5D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98FE5FF-6839-4B2B-BA4F-78C87E8ED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17E82A2-6E5A-4DC5-921D-8ABC19E53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63AD6AE-0DA8-0929-46E9-83FF5A31D525}"/>
              </a:ext>
            </a:extLst>
          </p:cNvPr>
          <p:cNvPicPr>
            <a:picLocks noChangeAspect="1"/>
          </p:cNvPicPr>
          <p:nvPr/>
        </p:nvPicPr>
        <p:blipFill>
          <a:blip r:embed="rId2"/>
          <a:stretch>
            <a:fillRect/>
          </a:stretch>
        </p:blipFill>
        <p:spPr>
          <a:xfrm>
            <a:off x="1120477" y="1311331"/>
            <a:ext cx="9951041" cy="4229192"/>
          </a:xfrm>
          <a:prstGeom prst="rect">
            <a:avLst/>
          </a:prstGeom>
        </p:spPr>
      </p:pic>
    </p:spTree>
    <p:extLst>
      <p:ext uri="{BB962C8B-B14F-4D97-AF65-F5344CB8AC3E}">
        <p14:creationId xmlns:p14="http://schemas.microsoft.com/office/powerpoint/2010/main" val="382126017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4DC5DD377510843863463C4B5448646" ma:contentTypeVersion="5" ma:contentTypeDescription="Create a new document." ma:contentTypeScope="" ma:versionID="8072a3255a6bf0fc0c79810a341603a9">
  <xsd:schema xmlns:xsd="http://www.w3.org/2001/XMLSchema" xmlns:xs="http://www.w3.org/2001/XMLSchema" xmlns:p="http://schemas.microsoft.com/office/2006/metadata/properties" xmlns:ns3="d2ef36d5-aa17-4865-97e1-0cd63cbbd595" targetNamespace="http://schemas.microsoft.com/office/2006/metadata/properties" ma:root="true" ma:fieldsID="c07dc2c1c334ec5788688417f428ff99" ns3:_="">
    <xsd:import namespace="d2ef36d5-aa17-4865-97e1-0cd63cbbd595"/>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ef36d5-aa17-4865-97e1-0cd63cbbd595"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8C1DDD5-706C-4CC9-8C25-6EA3E64C26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2ef36d5-aa17-4865-97e1-0cd63cbbd5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3D858C7-8A23-4595-A2BC-3912183BD351}">
  <ds:schemaRefs>
    <ds:schemaRef ds:uri="http://schemas.microsoft.com/sharepoint/v3/contenttype/forms"/>
  </ds:schemaRefs>
</ds:datastoreItem>
</file>

<file path=customXml/itemProps3.xml><?xml version="1.0" encoding="utf-8"?>
<ds:datastoreItem xmlns:ds="http://schemas.openxmlformats.org/officeDocument/2006/customXml" ds:itemID="{A4F57CE8-5176-475C-A76C-863CF0B5F053}">
  <ds:schemaRefs>
    <ds:schemaRef ds:uri="http://purl.org/dc/dcmitype/"/>
    <ds:schemaRef ds:uri="http://purl.org/dc/elements/1.1/"/>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d2ef36d5-aa17-4865-97e1-0cd63cbbd595"/>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{6DECBC29-0DF3-4454-A8B4-D9CCBA938F03}tf10001105</Template>
  <TotalTime>89</TotalTime>
  <Words>213</Words>
  <Application>Microsoft Office PowerPoint</Application>
  <PresentationFormat>Widescreen</PresentationFormat>
  <Paragraphs>23</Paragraphs>
  <Slides>7</Slides>
  <Notes>0</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Cambria Math</vt:lpstr>
      <vt:lpstr>Franklin Gothic Book</vt:lpstr>
      <vt:lpstr>montserrat</vt:lpstr>
      <vt:lpstr>Nunito</vt:lpstr>
      <vt:lpstr>Times New Roman</vt:lpstr>
      <vt:lpstr>Crop</vt:lpstr>
      <vt:lpstr>Ted talks views prediction</vt:lpstr>
      <vt:lpstr>Linear Regression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Pravallika Bhimavarapu</dc:creator>
  <cp:lastModifiedBy>Pravallika Bhimavarapu</cp:lastModifiedBy>
  <cp:revision>1</cp:revision>
  <dcterms:created xsi:type="dcterms:W3CDTF">2024-09-18T11:01:56Z</dcterms:created>
  <dcterms:modified xsi:type="dcterms:W3CDTF">2024-09-18T12:31:05Z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0x010100E4DC5DD377510843863463C4B5448646</vt:lpwstr>
  </property>
</Properties>
</file>